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28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 /><Relationship Id="rId30" Type="http://schemas.openxmlformats.org/officeDocument/2006/relationships/tableStyles" Target="tableStyles.xml" /><Relationship Id="rId31" Type="http://schemas.openxmlformats.org/officeDocument/2006/relationships/viewProps" Target="viewProps.xml" /><Relationship Id="rId32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3543880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290634798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246019789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837106433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68493966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210090949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935610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4894006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47102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61578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372251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627631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831693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096190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557679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44026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1954923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395782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54928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763576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962560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081254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596063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335145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78928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4501571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167931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77401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92171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856575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422260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98268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353641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8448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123108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6021170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689907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08784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298401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7692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576978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66642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589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31488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79543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30611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63281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27590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875809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64468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27308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08555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35808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572479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343926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431501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1245595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53396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4271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346168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434400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507846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362364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357044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7805505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1824044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856015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241927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26208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5826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88757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08287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9017173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1545785400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11858008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792379988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4629258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655726346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18843016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50521697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03255720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5875447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401111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97108800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1694722861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77005963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7224826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4929758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246874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024252702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612837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8792321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16455377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72548620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1956996367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01378410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87323409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54807649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39697062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54063729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29231434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42828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6906676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38455008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2374670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210059870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330689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301981000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507550454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630329937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81268571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06695822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2421869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07197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648443451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64965189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851215542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338955052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10934899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66528432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49532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30111205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35948340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76351326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9732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33787967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20529922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0947538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1057474043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619220926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7349132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9443040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26072577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67841560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9523098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68444673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376924948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jp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7102947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1350251401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1135109529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1575289645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236040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115440563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6332498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499037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pic>
        <p:nvPicPr>
          <p:cNvPr id="15556703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903036" y="1251321"/>
            <a:ext cx="7545478" cy="3704202"/>
          </a:xfrm>
          <a:prstGeom prst="rect">
            <a:avLst/>
          </a:prstGeom>
        </p:spPr>
      </p:pic>
      <p:sp>
        <p:nvSpPr>
          <p:cNvPr id="1963830384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1621560552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498166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66702820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788570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6357034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pic>
        <p:nvPicPr>
          <p:cNvPr id="25327908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903035" y="1251320"/>
            <a:ext cx="7545477" cy="3704202"/>
          </a:xfrm>
          <a:prstGeom prst="rect">
            <a:avLst/>
          </a:prstGeom>
        </p:spPr>
      </p:pic>
      <p:sp>
        <p:nvSpPr>
          <p:cNvPr id="99737583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840526599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6922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2957267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9500765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866972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9964548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1437117126" name=""/>
          <p:cNvGrpSpPr/>
          <p:nvPr/>
        </p:nvGrpSpPr>
        <p:grpSpPr bwMode="auto">
          <a:xfrm flipH="0" flipV="0">
            <a:off x="4282161" y="1492904"/>
            <a:ext cx="1622801" cy="1933014"/>
            <a:chOff x="0" y="0"/>
            <a:chExt cx="1622801" cy="1933014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1" cy="1933014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3" y="571497"/>
              <a:ext cx="1136404" cy="1237187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6" y="397038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6" y="160410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9" y="278050"/>
              <a:ext cx="546565" cy="45756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9" y="42771"/>
              <a:ext cx="549715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2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8"/>
              <a:ext cx="126266" cy="117638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1533924" name=""/>
          <p:cNvGrpSpPr/>
          <p:nvPr/>
        </p:nvGrpSpPr>
        <p:grpSpPr bwMode="auto">
          <a:xfrm flipH="0" flipV="0">
            <a:off x="4359498" y="3749606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652373463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DBWA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09943810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1904714937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820215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178916023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7369096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8960549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117497380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1553533599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08968677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933850253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2535546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763711402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360721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27975662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8465442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1667094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pic>
        <p:nvPicPr>
          <p:cNvPr id="9548933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85882" y="1316688"/>
            <a:ext cx="6830618" cy="4880907"/>
          </a:xfrm>
          <a:prstGeom prst="rect">
            <a:avLst/>
          </a:prstGeom>
        </p:spPr>
      </p:pic>
      <p:sp>
        <p:nvSpPr>
          <p:cNvPr id="290627523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609753726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5" indent="-327935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sz="2000" i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5" indent="-327935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983577540" name=""/>
          <p:cNvSpPr/>
          <p:nvPr/>
        </p:nvSpPr>
        <p:spPr bwMode="auto">
          <a:xfrm rot="0" flipH="0" flipV="0">
            <a:off x="554897" y="4799852"/>
            <a:ext cx="4059540" cy="122031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660242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85857897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00762420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919342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pic>
        <p:nvPicPr>
          <p:cNvPr id="466496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85881" y="1316687"/>
            <a:ext cx="6830617" cy="4880907"/>
          </a:xfrm>
          <a:prstGeom prst="rect">
            <a:avLst/>
          </a:prstGeom>
        </p:spPr>
      </p:pic>
      <p:sp>
        <p:nvSpPr>
          <p:cNvPr id="1999056206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045123736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sz="2000" i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739525502" name=""/>
          <p:cNvSpPr/>
          <p:nvPr/>
        </p:nvSpPr>
        <p:spPr bwMode="auto">
          <a:xfrm rot="0" flipH="0" flipV="0">
            <a:off x="554897" y="4799852"/>
            <a:ext cx="4059540" cy="122031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T = 3/2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368957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36006260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5214144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3789867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269145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1646736563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205636790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5.64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Gap is reduced 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by </a:t>
            </a:r>
            <a:r>
              <a:rPr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~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1.8 MeV!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754830242" name=""/>
          <p:cNvSpPr txBox="1"/>
          <p:nvPr/>
        </p:nvSpPr>
        <p:spPr bwMode="auto">
          <a:xfrm rot="0" flipH="0" flipV="0">
            <a:off x="626615" y="5817718"/>
            <a:ext cx="4075515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Systematic error of 20% from OMPs variety has been included in error bars</a:t>
            </a:r>
            <a:endParaRPr sz="1200" i="1">
              <a:latin typeface="Roobert"/>
              <a:cs typeface="Roobert"/>
            </a:endParaRPr>
          </a:p>
        </p:txBody>
      </p:sp>
      <p:sp>
        <p:nvSpPr>
          <p:cNvPr id="666545897" name=""/>
          <p:cNvSpPr txBox="1"/>
          <p:nvPr/>
        </p:nvSpPr>
        <p:spPr bwMode="auto">
          <a:xfrm rot="0" flipH="0" flipV="0">
            <a:off x="5736690" y="5436539"/>
            <a:ext cx="587273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>
                <a:latin typeface="Roobert"/>
                <a:ea typeface="Roobert"/>
                <a:cs typeface="Roobert"/>
              </a:rPr>
              <a:t>No </a:t>
            </a:r>
            <a:r>
              <a:rPr sz="1800" i="0">
                <a:latin typeface="Roobert"/>
                <a:ea typeface="Roobert"/>
                <a:cs typeface="Roobert"/>
              </a:rPr>
              <a:t>0p vacancies were observed through </a:t>
            </a:r>
            <a:r>
              <a:rPr sz="1800" i="0" baseline="30000">
                <a:latin typeface="Roobert"/>
                <a:ea typeface="Roobert"/>
                <a:cs typeface="Roobert"/>
              </a:rPr>
              <a:t>20</a:t>
            </a:r>
            <a:r>
              <a:rPr sz="1800" i="0">
                <a:latin typeface="Roobert"/>
                <a:ea typeface="Roobert"/>
                <a:cs typeface="Roobert"/>
              </a:rPr>
              <a:t>O(d,p)</a:t>
            </a:r>
            <a:r>
              <a:rPr sz="1800" i="0" baseline="30000">
                <a:latin typeface="Roobert"/>
                <a:ea typeface="Roobert"/>
                <a:cs typeface="Roobert"/>
              </a:rPr>
              <a:t>21</a:t>
            </a:r>
            <a:r>
              <a:rPr sz="1800" i="0">
                <a:latin typeface="Roobert"/>
                <a:ea typeface="Roobert"/>
                <a:cs typeface="Roobert"/>
              </a:rPr>
              <a:t>O</a:t>
            </a:r>
            <a:r>
              <a:rPr sz="1800" i="0">
                <a:latin typeface="Roobert"/>
                <a:ea typeface="Roobert"/>
                <a:cs typeface="Roobert"/>
              </a:rPr>
              <a:t> </a:t>
            </a:r>
            <a:endParaRPr sz="1800" i="0"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B. Fernández-Domínguez </a:t>
            </a:r>
            <a:r>
              <a:rPr sz="1400" i="1">
                <a:latin typeface="Roobert"/>
                <a:ea typeface="Roobert"/>
                <a:cs typeface="Roobert"/>
              </a:rPr>
              <a:t>et al. </a:t>
            </a:r>
            <a:r>
              <a:rPr sz="1400" i="1">
                <a:latin typeface="Roobert"/>
                <a:ea typeface="Roobert"/>
                <a:cs typeface="Roobert"/>
              </a:rPr>
              <a:t>PRC 84 (2011)</a:t>
            </a:r>
            <a:endParaRPr sz="1400" i="0">
              <a:latin typeface="Roobert"/>
              <a:ea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599256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154996765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3987959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687335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1342256236" name=""/>
          <p:cNvSpPr/>
          <p:nvPr/>
        </p:nvSpPr>
        <p:spPr bwMode="auto">
          <a:xfrm rot="0" flipH="0" flipV="0">
            <a:off x="3007867" y="1484777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means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93938267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11502740" name=""/>
          <p:cNvSpPr/>
          <p:nvPr/>
        </p:nvSpPr>
        <p:spPr bwMode="auto">
          <a:xfrm rot="0" flipH="0" flipV="0">
            <a:off x="3007867" y="3750797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interaction overestimates SO gap due to 0p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states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215885733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Theoretical efforts needed to reconcile those states with experimental data!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756377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9536899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5016862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4866173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525965067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538870053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79002650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2067698597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20965293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2013586451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1511705024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647122395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200775564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1102929491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317625835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1952957035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2092225053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1670272029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528988113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550298413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1945920938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5761675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267341078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70516727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8751190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418702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536951722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80639615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0866550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18052311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110314980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2122207041" name=""/>
          <p:cNvSpPr txBox="1"/>
          <p:nvPr/>
        </p:nvSpPr>
        <p:spPr bwMode="auto">
          <a:xfrm rot="0" flipH="0" flipV="0">
            <a:off x="6726391" y="2342959"/>
            <a:ext cx="4628124" cy="29873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surface 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which yields a </a:t>
            </a:r>
            <a:r>
              <a:rPr sz="2200">
                <a:latin typeface="Roobert"/>
                <a:ea typeface="Roobert"/>
                <a:cs typeface="Roobert"/>
              </a:rPr>
              <a:t>l-depending gap:</a:t>
            </a:r>
            <a:endParaRPr sz="2200">
              <a:latin typeface="Roobert"/>
              <a:ea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ea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142166862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38637" y="3142764"/>
            <a:ext cx="2564744" cy="455579"/>
          </a:xfrm>
          <a:prstGeom prst="rect">
            <a:avLst/>
          </a:prstGeom>
        </p:spPr>
      </p:pic>
      <p:pic>
        <p:nvPicPr>
          <p:cNvPr id="1991848809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7330124" y="4141036"/>
            <a:ext cx="2181765" cy="759399"/>
          </a:xfrm>
          <a:prstGeom prst="rect">
            <a:avLst/>
          </a:prstGeom>
        </p:spPr>
      </p:pic>
      <p:sp>
        <p:nvSpPr>
          <p:cNvPr id="887476290" name=""/>
          <p:cNvSpPr/>
          <p:nvPr/>
        </p:nvSpPr>
        <p:spPr bwMode="auto">
          <a:xfrm rot="0" flipH="0" flipV="0">
            <a:off x="6867146" y="5014632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⇒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Expected to evolve towards more exotic nuclei, where surface blurs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958998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103913845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0557520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8095010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107432434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1316460311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327458919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79411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90987475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99671776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0023871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1147301948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14048489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67302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37344627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9488702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44877497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43998299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2126470098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217799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3104366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9887918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18107098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98799213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452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1725534245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373592894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11554066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792484095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1457100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01139586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3747504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17271260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34701981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72004687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984604618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357913139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1450152891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1875238067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594351189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926485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17802022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1093534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11394631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206804211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726314665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178467465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705899612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643692018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1228380916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115631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99293457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5254241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7232424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143313348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1712205850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661156990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217429310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8632931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381603301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778631507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9792081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18727764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7848101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978532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36541068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205585471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876741353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152991290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595990272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737352697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627735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72001769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345803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8980334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38509740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1564136535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1919957796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1580456527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8939103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564040475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270416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48108835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1095234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7222883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1369489203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Two steps are needed after a binary reaction has been identified.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1982901590" name=""/>
          <p:cNvSpPr txBox="1"/>
          <p:nvPr/>
        </p:nvSpPr>
        <p:spPr bwMode="auto">
          <a:xfrm rot="0" flipH="0" flipV="0">
            <a:off x="838197" y="2026395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620735590" name=""/>
          <p:cNvSpPr txBox="1"/>
          <p:nvPr/>
        </p:nvSpPr>
        <p:spPr bwMode="auto">
          <a:xfrm rot="0" flipH="0" flipV="0">
            <a:off x="6248024" y="2026395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pic>
        <p:nvPicPr>
          <p:cNvPr id="166444122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29011" y="2788756"/>
            <a:ext cx="3505252" cy="3027923"/>
          </a:xfrm>
          <a:prstGeom prst="rect">
            <a:avLst/>
          </a:prstGeom>
        </p:spPr>
      </p:pic>
      <p:pic>
        <p:nvPicPr>
          <p:cNvPr id="13073698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77329" y="2788756"/>
            <a:ext cx="3439655" cy="3115722"/>
          </a:xfrm>
          <a:prstGeom prst="rect">
            <a:avLst/>
          </a:prstGeom>
        </p:spPr>
      </p:pic>
      <p:sp>
        <p:nvSpPr>
          <p:cNvPr id="1180261206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22</Slides>
  <Notes>22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43</cp:revision>
  <dcterms:created xsi:type="dcterms:W3CDTF">2019-11-20T15:01:32Z</dcterms:created>
  <dcterms:modified xsi:type="dcterms:W3CDTF">2025-09-01T15:45:28Z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